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73" r:id="rId19"/>
    <p:sldId id="274" r:id="rId20"/>
  </p:sldIdLst>
  <p:sldSz cx="12192000" cy="6858000"/>
  <p:notesSz cx="6794500" cy="10007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A456-9085-4C5C-A62A-6E16D9E5BA86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C719-57FC-4C02-BA5B-FDD4EAB5B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38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A456-9085-4C5C-A62A-6E16D9E5BA86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C719-57FC-4C02-BA5B-FDD4EAB5B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34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A456-9085-4C5C-A62A-6E16D9E5BA86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C719-57FC-4C02-BA5B-FDD4EAB5B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9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A456-9085-4C5C-A62A-6E16D9E5BA86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C719-57FC-4C02-BA5B-FDD4EAB5B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64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A456-9085-4C5C-A62A-6E16D9E5BA86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C719-57FC-4C02-BA5B-FDD4EAB5B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09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A456-9085-4C5C-A62A-6E16D9E5BA86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C719-57FC-4C02-BA5B-FDD4EAB5B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4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A456-9085-4C5C-A62A-6E16D9E5BA86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C719-57FC-4C02-BA5B-FDD4EAB5B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4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A456-9085-4C5C-A62A-6E16D9E5BA86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C719-57FC-4C02-BA5B-FDD4EAB5B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58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A456-9085-4C5C-A62A-6E16D9E5BA86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C719-57FC-4C02-BA5B-FDD4EAB5B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79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A456-9085-4C5C-A62A-6E16D9E5BA86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C719-57FC-4C02-BA5B-FDD4EAB5B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62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A456-9085-4C5C-A62A-6E16D9E5BA86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C719-57FC-4C02-BA5B-FDD4EAB5B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3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3A456-9085-4C5C-A62A-6E16D9E5BA86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CC719-57FC-4C02-BA5B-FDD4EAB5B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46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7032" y="2454443"/>
            <a:ext cx="8357937" cy="3673642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Проект №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BG16M1OP002-2.010-0046-C01</a:t>
            </a:r>
            <a:b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„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ЗАКРИВАНЕ И РЕКУЛТИВАЦИЯ НА ОБЩИНСКО ДЕПО В ОБЩИНА БРЕЗНИК, ОПРЕДЕЛЕНО ЗА ЗАКРИВАНЕ, ПРЕДМЕТ НА ПРОЦЕДУРА ПО НАРУШЕНИЕ НА ПРАВОТО НА ЕС ПО ДЕЛО С-145/14 – БРЕЗНИК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0"/>
              </a:spcBef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Оперативна програма „Околна среда 2014 – 2020 г.“</a:t>
            </a:r>
          </a:p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Приоритетна ос „Отпадъци“</a:t>
            </a:r>
          </a:p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Код на процедура: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BG16M1OP002-2.010</a:t>
            </a: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929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995" y="2166551"/>
            <a:ext cx="10672010" cy="4154038"/>
          </a:xfrm>
        </p:spPr>
        <p:txBody>
          <a:bodyPr>
            <a:noAutofit/>
          </a:bodyPr>
          <a:lstStyle/>
          <a:p>
            <a:pPr algn="l">
              <a:spcAft>
                <a:spcPts val="600"/>
              </a:spcAft>
            </a:pP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Проектна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дейност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1: Подготовка и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изпълнение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на проект за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рекултивация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закриване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на старо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общинско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депо за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отпадъци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землището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на гр.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Брезник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Изготвяне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на технически проект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Изготвяне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на проект на ПУП - план за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регулация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застрояване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на ПИ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извън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урбанизираната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територия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на гр.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Брезник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разширение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терена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депото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Лабораторни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анализи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хумусни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почвени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проби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Анализ на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остойностяване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дейностите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Извършване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на оценка за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съответствие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инвестиционния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проект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Осъществяване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строителен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авторски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надзор по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време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строителството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Категоризация на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рекултивирания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терен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приемане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техническата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рекултивация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600"/>
              </a:spcAft>
            </a:pPr>
            <a:endParaRPr lang="ru-RU" sz="1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019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5850" y="2347785"/>
            <a:ext cx="10020300" cy="3920776"/>
          </a:xfrm>
        </p:spPr>
        <p:txBody>
          <a:bodyPr>
            <a:noAutofit/>
          </a:bodyPr>
          <a:lstStyle/>
          <a:p>
            <a:pPr algn="l">
              <a:spcBef>
                <a:spcPts val="1200"/>
              </a:spcBef>
            </a:pP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Проектна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дейност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Строително-монтажни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работи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закриване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дейности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свързани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техническата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рекултивация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депото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землището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на гр.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Брезник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1200"/>
              </a:spcBef>
            </a:pPr>
            <a:br>
              <a:rPr lang="ru-RU" sz="1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Това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е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основната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дейност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по проекта: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Изпълнител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на СМР: „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Рекултивация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Нивелинфра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2020“ ДЗЗД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Строителен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надзор: „Строй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Експерт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Електро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2018“ ДЗЗД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Авторски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надзор: „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Савекс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“ ЕООД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Начало: Акт обр. 2 от 21.01.2021 г.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Край: Акт обр. 15 от 31.08.2021 г.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Протокол по чл. 23 ППЗОЗЗ от 13.01.2022 г.</a:t>
            </a:r>
          </a:p>
          <a:p>
            <a:pPr algn="l">
              <a:spcBef>
                <a:spcPts val="1200"/>
              </a:spcBef>
            </a:pPr>
            <a:endParaRPr lang="ru-RU" sz="1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833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746" y="1902941"/>
            <a:ext cx="11475308" cy="42091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ru-RU" sz="1800" u="sng" dirty="0" err="1">
                <a:latin typeface="Arial" panose="020B0604020202020204" pitchFamily="34" charset="0"/>
                <a:cs typeface="Arial" panose="020B0604020202020204" pitchFamily="34" charset="0"/>
              </a:rPr>
              <a:t>Изпълнение</a:t>
            </a:r>
            <a:r>
              <a:rPr lang="ru-RU" sz="1800" u="sng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800" u="sng" dirty="0" err="1">
                <a:latin typeface="Arial" panose="020B0604020202020204" pitchFamily="34" charset="0"/>
                <a:cs typeface="Arial" panose="020B0604020202020204" pitchFamily="34" charset="0"/>
              </a:rPr>
              <a:t>проектна</a:t>
            </a:r>
            <a:r>
              <a:rPr lang="ru-RU" sz="1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u="sng" dirty="0" err="1">
                <a:latin typeface="Arial" panose="020B0604020202020204" pitchFamily="34" charset="0"/>
                <a:cs typeface="Arial" panose="020B0604020202020204" pitchFamily="34" charset="0"/>
              </a:rPr>
              <a:t>дейност</a:t>
            </a:r>
            <a:r>
              <a:rPr lang="ru-RU" sz="1800" u="sng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  <a:p>
            <a:pPr marL="285750" indent="-285750" algn="l">
              <a:lnSpc>
                <a:spcPct val="7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Изпълнението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строително-монтажните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работи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в обхвата на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дейност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включва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7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ПРЕДЕПОНИРАНЕ ИЗВЪН ОПРЕДЕЛЕНАТА ПЛОЩ ЗА ДЕПО-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Изкопи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депонирани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отпадъци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транспорт на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изкопани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отпадъци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уплътняване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депонирани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отпадъци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l">
              <a:lnSpc>
                <a:spcPct val="7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ПРЕДЕПОНИРАНЕ В ОПРЕДЕЛЕНАТА ПЛОЩ ЗА ДЕПО -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Изкопи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депонирани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отпадъци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уплътняване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депонирани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отпадъци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подравняване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отпадъците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l">
              <a:lnSpc>
                <a:spcPct val="7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ТЕХНИЧЕСКА РЕКУЛТИВАЦИЯ – Доставка 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полагане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запечатващ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почвен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слой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върху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отпадъците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; Доставка 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полагане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на газов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дрениращ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слой от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геокомпозитен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материал; Доставка 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полагане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бентонитова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хидроизолация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горен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изолиращ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екран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; Доставка 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полагане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воден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дрениращ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слой от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дренажен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геокомпозитен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материал; Доставка 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полагане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разделителен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геотекстил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между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всички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пластове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Полагане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на два слоя почва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като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подхумусен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пласт;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Хумусен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слой.</a:t>
            </a:r>
          </a:p>
          <a:p>
            <a:pPr marL="285750" indent="-285750" algn="l">
              <a:lnSpc>
                <a:spcPct val="7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ПЕРИФЕРЕН ДРЕНАЖ- Доставка 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полагане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тръба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повърхностни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води Ф 110мм HDPE SN8; Доставка 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полагане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геомембрана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дъното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дренажния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канал.</a:t>
            </a:r>
          </a:p>
          <a:p>
            <a:pPr marL="285750" indent="-285750" algn="l">
              <a:lnSpc>
                <a:spcPct val="7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ИЗГРАЖДАНЕ НА СЪБИРАТЕЛЕН ГАЗОВ КЛАДЕНЕЦ – 3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бр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l">
              <a:lnSpc>
                <a:spcPct val="7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ПОВЪРХНОСТНО ОТВОДНЯВАНЕ –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Направа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отводнителна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канавка.</a:t>
            </a:r>
          </a:p>
          <a:p>
            <a:pPr marL="285750" indent="-285750" algn="l">
              <a:lnSpc>
                <a:spcPct val="7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ИЗГРАЖДАНЕ НА МОНИТОРИНГОВИ ПУНКТОВЕ-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Базова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точка РТ (репер)- 1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бр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.;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Визирен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стълб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- наблюдаема точка (НТ) – 5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бр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.;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Мониторингови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сондажи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пиезометри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)- 3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бр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	</a:t>
            </a:r>
          </a:p>
          <a:p>
            <a:pPr algn="l">
              <a:spcBef>
                <a:spcPts val="1200"/>
              </a:spcBef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782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07E1F8F7-4F05-4A61-840B-BBAFAF952C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686" y="2570206"/>
            <a:ext cx="4217773" cy="3163330"/>
          </a:xfrm>
          <a:prstGeom prst="rect">
            <a:avLst/>
          </a:prstGeom>
        </p:spPr>
      </p:pic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7A97964E-733E-42DB-8201-94A32C379A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41" y="2570206"/>
            <a:ext cx="4305643" cy="322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294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5850" y="1820558"/>
            <a:ext cx="10020300" cy="4134095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ru-RU" sz="2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Проектна</a:t>
            </a:r>
            <a:r>
              <a:rPr lang="ru-R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дейност</a:t>
            </a:r>
            <a:r>
              <a:rPr lang="ru-R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3: Организация и управление на проекта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Сключен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договор с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изпълнител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Нортан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ЕООД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Отчитане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 проекта пред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Управляващия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орган на ОПОС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Подготовка на искания за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плащане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Контрол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изпълнението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 договорите с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изпълнителите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Мониторинг 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докладване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напредъка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по проекта.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Кооридиниране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дейностите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по проекта за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тяхното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системно 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навременно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изпълнение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съответствието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им с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посоченото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проектното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предложение 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условията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Административния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договор.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Поддържане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 архив на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документацията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свързана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управлението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отчитането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 проекта, за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осигуряване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пълна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проследимост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изпълнението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spcBef>
                <a:spcPts val="1200"/>
              </a:spcBef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452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8D41985D-CB3C-4034-9BB6-D208ED43E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053" y="2496066"/>
            <a:ext cx="2458994" cy="3278659"/>
          </a:xfrm>
          <a:prstGeom prst="rect">
            <a:avLst/>
          </a:prstGeom>
        </p:spPr>
      </p:pic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691DF9EF-785B-4AE3-81F0-4B8265C264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53" y="2512541"/>
            <a:ext cx="2458994" cy="3278659"/>
          </a:xfrm>
          <a:prstGeom prst="rect">
            <a:avLst/>
          </a:prstGeom>
        </p:spPr>
      </p:pic>
      <p:pic>
        <p:nvPicPr>
          <p:cNvPr id="10" name="Картина 9">
            <a:extLst>
              <a:ext uri="{FF2B5EF4-FFF2-40B4-BE49-F238E27FC236}">
                <a16:creationId xmlns:a16="http://schemas.microsoft.com/office/drawing/2014/main" id="{944F5A64-6626-4B08-B1EB-A94EEFFB0C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337" y="2529016"/>
            <a:ext cx="2446638" cy="326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817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3054" y="2133601"/>
            <a:ext cx="10265891" cy="425626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ru-RU" sz="2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Проектна</a:t>
            </a:r>
            <a:r>
              <a:rPr lang="ru-R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дейност</a:t>
            </a:r>
            <a:r>
              <a:rPr lang="ru-R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4: Информация и </a:t>
            </a:r>
            <a:r>
              <a:rPr lang="ru-RU" sz="2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комуникация</a:t>
            </a:r>
            <a:r>
              <a:rPr lang="ru-R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на проекта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Постигнато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е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информиране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обществеността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относно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проекта чрез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следните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мерки: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Публикуване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на сайта на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общината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информация за проекта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Изработване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поставяне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на билборд по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време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строителството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и постоянна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обяснителна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табела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след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неговото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приключване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Публикации в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медиите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вестници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и интернет сайта на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общината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Провеждане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откриваща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и на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заключителна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пресконференция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Провеждане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официална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церемония „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Първа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копка” и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официална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церемония за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откриване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обекта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Информационен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банер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Изработване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промоционални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материали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тефтери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флаш-памети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027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DF9B0E7F-9D66-450B-A4DC-601E58AF78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5" y="2852351"/>
            <a:ext cx="3701933" cy="2654159"/>
          </a:xfrm>
          <a:prstGeom prst="rect">
            <a:avLst/>
          </a:prstGeom>
        </p:spPr>
      </p:pic>
      <p:pic>
        <p:nvPicPr>
          <p:cNvPr id="10" name="Картина 9">
            <a:extLst>
              <a:ext uri="{FF2B5EF4-FFF2-40B4-BE49-F238E27FC236}">
                <a16:creationId xmlns:a16="http://schemas.microsoft.com/office/drawing/2014/main" id="{1D63E18F-89B0-46EB-8BAA-089D25B384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46" y="1674340"/>
            <a:ext cx="4205876" cy="1892644"/>
          </a:xfrm>
          <a:prstGeom prst="rect">
            <a:avLst/>
          </a:prstGeom>
        </p:spPr>
      </p:pic>
      <p:pic>
        <p:nvPicPr>
          <p:cNvPr id="12" name="Картина 11">
            <a:extLst>
              <a:ext uri="{FF2B5EF4-FFF2-40B4-BE49-F238E27FC236}">
                <a16:creationId xmlns:a16="http://schemas.microsoft.com/office/drawing/2014/main" id="{1BB9381D-1F4A-4683-9917-E746FF40842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2" r="37027"/>
          <a:stretch/>
        </p:blipFill>
        <p:spPr>
          <a:xfrm rot="5400000">
            <a:off x="5068844" y="3397169"/>
            <a:ext cx="2415074" cy="3034792"/>
          </a:xfrm>
          <a:prstGeom prst="rect">
            <a:avLst/>
          </a:prstGeom>
        </p:spPr>
      </p:pic>
      <p:pic>
        <p:nvPicPr>
          <p:cNvPr id="14" name="Картина 13">
            <a:extLst>
              <a:ext uri="{FF2B5EF4-FFF2-40B4-BE49-F238E27FC236}">
                <a16:creationId xmlns:a16="http://schemas.microsoft.com/office/drawing/2014/main" id="{72074538-37F2-4E37-A8A2-F894283782E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2" t="14064" r="47531" b="34724"/>
          <a:stretch/>
        </p:blipFill>
        <p:spPr>
          <a:xfrm>
            <a:off x="8615073" y="2852350"/>
            <a:ext cx="3297372" cy="265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7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629F6B10-2939-4424-8A09-E894E9299D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12" y="2242752"/>
            <a:ext cx="3629693" cy="2537254"/>
          </a:xfrm>
          <a:prstGeom prst="rect">
            <a:avLst/>
          </a:prstGeom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95383586-B5F7-45DD-B5FF-404D8D2AD3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03" y="4878861"/>
            <a:ext cx="2954510" cy="1233616"/>
          </a:xfrm>
          <a:prstGeom prst="rect">
            <a:avLst/>
          </a:prstGeom>
        </p:spPr>
      </p:pic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4DB1511A-2716-4972-BAC2-1C062D6346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838" y="2378675"/>
            <a:ext cx="7089118" cy="319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69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305" y="3529263"/>
            <a:ext cx="10245390" cy="2454443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Благодарим за вниманието!</a:t>
            </a:r>
          </a:p>
        </p:txBody>
      </p:sp>
    </p:spTree>
    <p:extLst>
      <p:ext uri="{BB962C8B-B14F-4D97-AF65-F5344CB8AC3E}">
        <p14:creationId xmlns:p14="http://schemas.microsoft.com/office/powerpoint/2010/main" val="3786262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823412"/>
            <a:ext cx="9144000" cy="2181725"/>
          </a:xfrm>
        </p:spPr>
        <p:txBody>
          <a:bodyPr>
            <a:normAutofit/>
          </a:bodyPr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Дата на стартиране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19.06.2020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endParaRPr lang="bg-BG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0"/>
              </a:spcBef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Дата на приключване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19.05.2022 г.</a:t>
            </a:r>
          </a:p>
        </p:txBody>
      </p:sp>
    </p:spTree>
    <p:extLst>
      <p:ext uri="{BB962C8B-B14F-4D97-AF65-F5344CB8AC3E}">
        <p14:creationId xmlns:p14="http://schemas.microsoft.com/office/powerpoint/2010/main" val="273673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9859" y="2413687"/>
            <a:ext cx="9358184" cy="4035240"/>
          </a:xfrm>
        </p:spPr>
        <p:txBody>
          <a:bodyPr>
            <a:noAutofit/>
          </a:bodyPr>
          <a:lstStyle/>
          <a:p>
            <a:pPr>
              <a:spcAft>
                <a:spcPts val="2000"/>
              </a:spcAft>
            </a:pPr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</a:rPr>
              <a:t>Бюджет и </a:t>
            </a:r>
            <a:r>
              <a:rPr lang="ru-RU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източници</a:t>
            </a:r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финансиране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2000"/>
              </a:spcAft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Стойност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проекта: 1 295 267.18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., от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които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1 100 977.11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финансиране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от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Европейския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съюз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194 290.07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национално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съфинансиране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spcAft>
                <a:spcPts val="2000"/>
              </a:spcAft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Източници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финансиране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Оперативна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програма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Околна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среда 2014 - 2020“,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съфинансирана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от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Европейския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фонд за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регионално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развитие и 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Кохезионния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фонд 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Европейския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съюз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314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69989"/>
            <a:ext cx="9144000" cy="4274137"/>
          </a:xfrm>
        </p:spPr>
        <p:txBody>
          <a:bodyPr>
            <a:noAutofit/>
          </a:bodyPr>
          <a:lstStyle/>
          <a:p>
            <a:pPr>
              <a:spcAft>
                <a:spcPts val="2000"/>
              </a:spcAft>
            </a:pPr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</a:rPr>
              <a:t>Местоположение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2000"/>
              </a:spcAft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Землището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гр.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Брезник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местност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Чифлика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ЕКАТТЕ 68059</a:t>
            </a:r>
          </a:p>
          <a:p>
            <a:pPr>
              <a:spcAft>
                <a:spcPts val="2000"/>
              </a:spcAft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4BD2DF1F-198A-4469-84A4-9E2E8E3C79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165391"/>
            <a:ext cx="3764693" cy="2823519"/>
          </a:xfrm>
          <a:prstGeom prst="rect">
            <a:avLst/>
          </a:prstGeom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81E15980-B0F2-4815-85BE-7A29A18AE2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205" y="3165391"/>
            <a:ext cx="3764692" cy="282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47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900" y="2390274"/>
            <a:ext cx="10744200" cy="3737810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ru-RU" b="1" u="sng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Основна</a:t>
            </a:r>
            <a:r>
              <a:rPr lang="ru-RU" b="1" u="sng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цел</a:t>
            </a:r>
            <a:endParaRPr lang="en-US" b="1" u="sng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b="1" u="sng" dirty="0">
              <a:latin typeface="+mj-lt"/>
              <a:ea typeface="+mj-ea"/>
              <a:cs typeface="+mj-cs"/>
            </a:endParaRPr>
          </a:p>
          <a:p>
            <a:pPr marL="342900" indent="-342900" algn="l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Закриване</a:t>
            </a:r>
            <a:r>
              <a:rPr lang="ru-RU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на </a:t>
            </a:r>
            <a:r>
              <a:rPr lang="ru-RU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общинското</a:t>
            </a:r>
            <a:r>
              <a:rPr lang="ru-RU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депо за </a:t>
            </a:r>
            <a:r>
              <a:rPr lang="ru-RU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неопасни</a:t>
            </a:r>
            <a:r>
              <a:rPr lang="ru-RU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отпадъци</a:t>
            </a:r>
            <a:r>
              <a:rPr lang="ru-RU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в </a:t>
            </a:r>
            <a:r>
              <a:rPr lang="ru-RU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землището</a:t>
            </a:r>
            <a:r>
              <a:rPr lang="ru-RU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на гр. </a:t>
            </a:r>
            <a:r>
              <a:rPr lang="ru-RU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Брезник</a:t>
            </a:r>
            <a:endParaRPr lang="ru-RU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 algn="l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 </a:t>
            </a:r>
            <a:r>
              <a:rPr lang="ru-RU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постигане</a:t>
            </a:r>
            <a:r>
              <a:rPr lang="ru-RU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на </a:t>
            </a:r>
            <a:r>
              <a:rPr lang="ru-RU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целта</a:t>
            </a:r>
            <a:r>
              <a:rPr lang="ru-RU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за </a:t>
            </a:r>
            <a:r>
              <a:rPr lang="ru-RU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рекултивация</a:t>
            </a:r>
            <a:r>
              <a:rPr lang="ru-RU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на </a:t>
            </a:r>
            <a:r>
              <a:rPr lang="ru-RU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цитираната</a:t>
            </a:r>
            <a:r>
              <a:rPr lang="ru-RU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площ</a:t>
            </a:r>
            <a:r>
              <a:rPr lang="ru-RU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Р. </a:t>
            </a:r>
            <a:r>
              <a:rPr lang="ru-RU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България</a:t>
            </a:r>
            <a:r>
              <a:rPr lang="ru-RU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ще</a:t>
            </a:r>
            <a:r>
              <a:rPr lang="ru-RU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направи</a:t>
            </a:r>
            <a:r>
              <a:rPr lang="ru-RU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още</a:t>
            </a:r>
            <a:r>
              <a:rPr lang="ru-RU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една</a:t>
            </a:r>
            <a:r>
              <a:rPr lang="ru-RU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стъпка</a:t>
            </a:r>
            <a:r>
              <a:rPr lang="ru-RU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за </a:t>
            </a:r>
            <a:r>
              <a:rPr lang="ru-RU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постигане</a:t>
            </a:r>
            <a:r>
              <a:rPr lang="ru-RU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на </a:t>
            </a:r>
            <a:r>
              <a:rPr lang="ru-RU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съотвествие</a:t>
            </a:r>
            <a:r>
              <a:rPr lang="ru-RU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с </a:t>
            </a:r>
            <a:r>
              <a:rPr lang="ru-RU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изискванията</a:t>
            </a:r>
            <a:r>
              <a:rPr lang="ru-RU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на ЕС по отношение на </a:t>
            </a:r>
            <a:r>
              <a:rPr lang="ru-RU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депата</a:t>
            </a:r>
            <a:r>
              <a:rPr lang="ru-RU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подлежащи</a:t>
            </a:r>
            <a:r>
              <a:rPr lang="ru-RU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на </a:t>
            </a:r>
            <a:r>
              <a:rPr lang="ru-RU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закриване</a:t>
            </a:r>
            <a:r>
              <a:rPr lang="ru-RU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</a:p>
          <a:p>
            <a:pPr algn="l">
              <a:spcBef>
                <a:spcPct val="0"/>
              </a:spcBef>
              <a:spcAft>
                <a:spcPts val="600"/>
              </a:spcAft>
            </a:pPr>
            <a:endParaRPr lang="en-US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 algn="l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Основната</a:t>
            </a:r>
            <a:r>
              <a:rPr lang="ru-RU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цел е </a:t>
            </a:r>
            <a:r>
              <a:rPr lang="ru-RU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постигната</a:t>
            </a:r>
            <a:r>
              <a:rPr lang="ru-RU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</a:p>
          <a:p>
            <a:pPr algn="l">
              <a:spcBef>
                <a:spcPct val="0"/>
              </a:spcBef>
              <a:spcAft>
                <a:spcPts val="600"/>
              </a:spcAft>
            </a:pPr>
            <a:endParaRPr lang="ru-RU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9525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6713" y="1894702"/>
            <a:ext cx="10618573" cy="4604951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bg-BG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Екологични цели и начин на постигането му:</a:t>
            </a:r>
          </a:p>
          <a:p>
            <a:pPr marL="342900" indent="-342900" algn="l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Предпазване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отпадъчното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тяло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депото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от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проникване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повърхностни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води</a:t>
            </a:r>
          </a:p>
          <a:p>
            <a:pPr marL="342900" indent="-342900" algn="l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Опазване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повърхностните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подземните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води 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атмосферния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въздух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от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замърсяване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– чрез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поставяне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изолация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съгласно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техническия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проект</a:t>
            </a:r>
          </a:p>
          <a:p>
            <a:pPr marL="342900" indent="-342900" algn="l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Прекратяване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отнасянето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леките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фракции от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депото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разпиляването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им в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околното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пространство – чрез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уплътняването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отпадъците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поставянето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изолация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покриването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хумусен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слой</a:t>
            </a:r>
          </a:p>
          <a:p>
            <a:pPr marL="342900" indent="-342900" algn="l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Създаване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 подобен на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околното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пространство ландшафт –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превръщане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терена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пасище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– мера (след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последваща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биологична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рекултивация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 algn="l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Създаване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 условия за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контрол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 мониторинг на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процесите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протичащи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депото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– чрез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изграждане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газови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кладенци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репери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мониторингови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сондажи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Екологичните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цели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постигнати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600"/>
              </a:spcAft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990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2474" y="2390273"/>
            <a:ext cx="10307052" cy="3561347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Индикатори</a:t>
            </a:r>
            <a:endParaRPr lang="ru-RU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Индикатори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брой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рекултивирано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депо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рекултивирана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площ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от 1,6864 ха.</a:t>
            </a:r>
          </a:p>
          <a:p>
            <a:pPr algn="l">
              <a:spcAft>
                <a:spcPts val="600"/>
              </a:spcAft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Проектните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индикатори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изпълнени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600"/>
              </a:spcAft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8A7DF43F-5EA2-4359-9A94-18088C0198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950" y="2681199"/>
            <a:ext cx="4003589" cy="300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61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2474" y="2917496"/>
            <a:ext cx="10307052" cy="3561347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Постигнати</a:t>
            </a:r>
            <a:r>
              <a:rPr lang="ru-R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резултати</a:t>
            </a:r>
            <a:endParaRPr lang="ru-RU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Рекултивирана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площ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от 1,6864 ха.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Акт Образец № 15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съгласно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Наредба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№ 3 от 31 юли 2003 г. за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съставяне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актове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протоколи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време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строителството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Приемане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техническата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рекултивация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съгласно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глава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четвърта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чл. 23, ал. 1, т. 1 от ППЗОЗЗ и раздел V от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Наредба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№ 26 от 02.10.1996 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326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995" y="2454441"/>
            <a:ext cx="10672010" cy="3561347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Проектни</a:t>
            </a:r>
            <a:r>
              <a:rPr lang="ru-R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дейности</a:t>
            </a:r>
            <a:endParaRPr lang="ru-RU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1. Подготовка 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изпълнение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 проект за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рекултивация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закриване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 старо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общинско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депо за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отпадъци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землището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 гр.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Брезник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Строително-монтажни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работи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закриване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дейности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свързани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техническата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рекултивация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депото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землището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 гр.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Брезник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3. Организация и управление на проекта</a:t>
            </a:r>
          </a:p>
          <a:p>
            <a:pPr algn="l">
              <a:spcAft>
                <a:spcPts val="60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4. Информация 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комуникация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 проекта.</a:t>
            </a:r>
          </a:p>
          <a:p>
            <a:pPr algn="l">
              <a:spcAft>
                <a:spcPts val="600"/>
              </a:spcAft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600"/>
              </a:spcAft>
            </a:pPr>
            <a:endParaRPr lang="ru-RU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626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1023</Words>
  <Application>Microsoft Office PowerPoint</Application>
  <PresentationFormat>Широк екран</PresentationFormat>
  <Paragraphs>84</Paragraphs>
  <Slides>19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Office Theme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Todor Georgiev</cp:lastModifiedBy>
  <cp:revision>28</cp:revision>
  <cp:lastPrinted>2022-01-18T08:43:22Z</cp:lastPrinted>
  <dcterms:created xsi:type="dcterms:W3CDTF">2021-01-13T13:54:42Z</dcterms:created>
  <dcterms:modified xsi:type="dcterms:W3CDTF">2022-01-18T10:40:28Z</dcterms:modified>
</cp:coreProperties>
</file>